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8"/>
  </p:notesMasterIdLst>
  <p:sldIdLst>
    <p:sldId id="278" r:id="rId5"/>
    <p:sldId id="279" r:id="rId6"/>
    <p:sldId id="357" r:id="rId7"/>
    <p:sldId id="358" r:id="rId8"/>
    <p:sldId id="356" r:id="rId9"/>
    <p:sldId id="354" r:id="rId10"/>
    <p:sldId id="355" r:id="rId11"/>
    <p:sldId id="283" r:id="rId12"/>
    <p:sldId id="280" r:id="rId13"/>
    <p:sldId id="281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50" r:id="rId62"/>
    <p:sldId id="351" r:id="rId63"/>
    <p:sldId id="352" r:id="rId64"/>
    <p:sldId id="353" r:id="rId65"/>
    <p:sldId id="330" r:id="rId66"/>
    <p:sldId id="35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57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944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808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11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46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14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6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871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4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jpe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6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1528" y="3096486"/>
            <a:ext cx="3485073" cy="665028"/>
          </a:xfrm>
        </p:spPr>
        <p:txBody>
          <a:bodyPr>
            <a:normAutofit/>
          </a:bodyPr>
          <a:lstStyle/>
          <a:p>
            <a:r>
              <a:rPr lang="fa-IR" sz="4000" dirty="0">
                <a:latin typeface="Cavolini" panose="020B0502040204020203" pitchFamily="66" charset="0"/>
                <a:cs typeface="Cavolini" panose="020B0502040204020203" pitchFamily="66" charset="0"/>
              </a:rPr>
              <a:t>شبیه سازی چند ذره ای</a:t>
            </a:r>
            <a:endParaRPr lang="en-US" sz="40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529" y="4155444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fa-IR" sz="2300" dirty="0">
                <a:latin typeface="Cavolini" panose="03000502040302020204" pitchFamily="66" charset="0"/>
                <a:cs typeface="Cavolini" panose="03000502040302020204" pitchFamily="66" charset="0"/>
              </a:rPr>
              <a:t>ارایه دهنده:علیرضا پورحسن آستانه</a:t>
            </a:r>
          </a:p>
          <a:p>
            <a:pPr algn="r"/>
            <a:r>
              <a:rPr lang="fa-IR" dirty="0">
                <a:latin typeface="Cavolini" panose="03000502040302020204" pitchFamily="66" charset="0"/>
                <a:cs typeface="Cavolini" panose="03000502040302020204" pitchFamily="66" charset="0"/>
              </a:rPr>
              <a:t>استاد:دکتر راهوار</a:t>
            </a:r>
          </a:p>
          <a:p>
            <a:pPr algn="r"/>
            <a:r>
              <a:rPr lang="fa-IR" sz="2300" dirty="0">
                <a:latin typeface="Cavolini" panose="03000502040302020204" pitchFamily="66" charset="0"/>
                <a:cs typeface="Cavolini" panose="03000502040302020204" pitchFamily="66" charset="0"/>
              </a:rPr>
              <a:t>مکانیگ تحلیلی دو</a:t>
            </a:r>
            <a:endParaRPr lang="en-US" sz="23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CE1A184-9687-0D46-35FE-78436ECF9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9FD360C-310C-DD93-2AEC-CB586B185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0036FE5-60D1-FBF3-8E5A-26399FA7D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1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0338BB5-6081-180B-86E2-048209CC8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6EBADB1-E5F9-05FE-E623-A4D7386F0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7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F475C85-CC10-8250-BA58-9AB1555E2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61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5B8E096-FDB9-A868-94BB-26AA7CAC5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3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7304A0D-9CB9-A5B7-9B63-8234AE676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0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2E28D77-763B-39EA-09B8-1927159C7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8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6D7DF35-E558-942D-568F-1BA4DC24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058" y="96350"/>
            <a:ext cx="4538124" cy="970450"/>
          </a:xfrm>
        </p:spPr>
        <p:txBody>
          <a:bodyPr anchor="b">
            <a:normAutofit/>
          </a:bodyPr>
          <a:lstStyle/>
          <a:p>
            <a:pPr algn="r"/>
            <a:r>
              <a:rPr lang="fa-IR" sz="4000" dirty="0">
                <a:latin typeface="Cavolini" panose="03000502040302020204" pitchFamily="66" charset="0"/>
                <a:cs typeface="Cavolini" panose="03000502040302020204" pitchFamily="66" charset="0"/>
              </a:rPr>
              <a:t>عناوین</a:t>
            </a:r>
            <a:r>
              <a:rPr lang="fa-IR" sz="4000" dirty="0"/>
              <a:t>: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57" y="1163149"/>
            <a:ext cx="4403596" cy="4502545"/>
          </a:xfrm>
        </p:spPr>
        <p:txBody>
          <a:bodyPr anchor="t">
            <a:normAutofit fontScale="92500" lnSpcReduction="20000"/>
          </a:bodyPr>
          <a:lstStyle/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توضیح مساله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بررسی معادلات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الگوریتم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velocity verlet</a:t>
            </a:r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sz="2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مساله دیوار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نمایش چند فریم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k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m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n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v0</a:t>
            </a: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نمایش انیمیشن</a:t>
            </a:r>
          </a:p>
          <a:p>
            <a:pPr algn="r" rtl="1"/>
            <a:endParaRPr lang="en-US" sz="2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r" rtl="1"/>
            <a:endParaRPr lang="fa-IR" sz="24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FED6439-0D51-5C1A-4868-87B4E2F49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0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911176-C535-F63A-C1A0-155CF3F4A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2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FCC81D2-0783-799D-CD3C-BA9BFC3B7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8040F72-760A-7661-70C1-0FDEC1F3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49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F4BC6F4-B219-B310-95DC-2D9A6BAA6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85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DD6057A-44DC-B386-5E9A-7A3B4FC5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6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514EC35-6B56-FE20-6B04-CD5A5B233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5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2594A71-998B-1FF9-621F-4CB696BD0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79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5EAD77B-903A-FEC3-A571-D304B5AD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6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1993FEA-5502-8883-951D-DFA079318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7058" y="96350"/>
            <a:ext cx="4538124" cy="970450"/>
          </a:xfrm>
        </p:spPr>
        <p:txBody>
          <a:bodyPr anchor="b">
            <a:normAutofit/>
          </a:bodyPr>
          <a:lstStyle/>
          <a:p>
            <a:pPr algn="r"/>
            <a:r>
              <a:rPr lang="fa-IR" sz="4000" dirty="0">
                <a:latin typeface="Cavolini" panose="03000502040302020204" pitchFamily="66" charset="0"/>
                <a:cs typeface="Cavolini" panose="03000502040302020204" pitchFamily="66" charset="0"/>
              </a:rPr>
              <a:t>توضیح مساله</a:t>
            </a:r>
            <a:r>
              <a:rPr lang="fa-IR" sz="4000" dirty="0"/>
              <a:t>: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7757" y="1163149"/>
            <a:ext cx="4403596" cy="4502545"/>
          </a:xfrm>
        </p:spPr>
        <p:txBody>
          <a:bodyPr anchor="t">
            <a:normAutofit/>
          </a:bodyPr>
          <a:lstStyle/>
          <a:p>
            <a:pPr algn="r" rtl="1"/>
            <a:endParaRPr lang="en-US" sz="24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برای یک سیستم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n</a:t>
            </a:r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 ذره ای در داخل جعبه ای تحت پتانسیل 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U = k ln(r)</a:t>
            </a:r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دینامیک ذرات را به شکل شبیه سازی چند ذره ای به دست آورید و در طول فرایند تحول ذرات،کل انرژی جنبشی را رسم کنید.زمان ویریالی را به دست آورید.</a:t>
            </a:r>
          </a:p>
        </p:txBody>
      </p:sp>
    </p:spTree>
    <p:extLst>
      <p:ext uri="{BB962C8B-B14F-4D97-AF65-F5344CB8AC3E}">
        <p14:creationId xmlns:p14="http://schemas.microsoft.com/office/powerpoint/2010/main" val="3331052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EBEC009-B786-F9B4-DAE8-61CD313B9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5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BB63B75-8582-3355-092A-4A1D45A09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8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844DD29-FB50-13C5-DA50-D91FAD5D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50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0DC1E46-5163-26C9-13AA-D63D29C83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3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B8AB560-D31C-D1B9-043B-B6E39D74A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88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230A755-EE12-2A5F-72A2-A23EFD927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47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C1BD1AC-D3B6-920D-F2EB-DC21A2B03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9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8CA98F-71AF-0499-F26F-DBA7017A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179EB13-1AE3-57D2-0803-D07678916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47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CC90D0A-21CA-DC1D-B709-6750DCC1A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8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808C9D7-7725-C40F-4822-122DABD1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3333" y="120713"/>
            <a:ext cx="4538124" cy="970450"/>
          </a:xfrm>
        </p:spPr>
        <p:txBody>
          <a:bodyPr anchor="b">
            <a:normAutofit/>
          </a:bodyPr>
          <a:lstStyle/>
          <a:p>
            <a:pPr algn="r"/>
            <a:r>
              <a:rPr lang="fa-IR" sz="4000" dirty="0">
                <a:latin typeface="Cavolini" panose="03000502040302020204" pitchFamily="66" charset="0"/>
                <a:cs typeface="Cavolini" panose="03000502040302020204" pitchFamily="66" charset="0"/>
              </a:rPr>
              <a:t>بررسی معادلات</a:t>
            </a:r>
            <a:r>
              <a:rPr lang="fa-IR" sz="4000" dirty="0"/>
              <a:t>: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55673-D1BA-37FC-D588-90F1671F1527}"/>
                  </a:ext>
                </a:extLst>
              </p:cNvPr>
              <p:cNvSpPr txBox="1"/>
              <p:nvPr/>
            </p:nvSpPr>
            <p:spPr>
              <a:xfrm>
                <a:off x="249688" y="616653"/>
                <a:ext cx="2605656" cy="1169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a-I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255673-D1BA-37FC-D588-90F1671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8" y="616653"/>
                <a:ext cx="2605656" cy="1169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C748E72-CE00-0409-EC87-EF23681C2D47}"/>
              </a:ext>
            </a:extLst>
          </p:cNvPr>
          <p:cNvSpPr txBox="1"/>
          <p:nvPr/>
        </p:nvSpPr>
        <p:spPr>
          <a:xfrm>
            <a:off x="220543" y="1944046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K net + U 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AD2176-8C9E-243A-C24C-D66064CE0CD5}"/>
                  </a:ext>
                </a:extLst>
              </p:cNvPr>
              <p:cNvSpPr txBox="1"/>
              <p:nvPr/>
            </p:nvSpPr>
            <p:spPr>
              <a:xfrm>
                <a:off x="220543" y="2738063"/>
                <a:ext cx="4456232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/2m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AD2176-8C9E-243A-C24C-D66064CE0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43" y="2738063"/>
                <a:ext cx="4456232" cy="504818"/>
              </a:xfrm>
              <a:prstGeom prst="rect">
                <a:avLst/>
              </a:prstGeom>
              <a:blipFill>
                <a:blip r:embed="rId4"/>
                <a:stretch>
                  <a:fillRect t="-73494" b="-122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02A87-3A89-FDEE-5F56-A76114BE1C0E}"/>
                  </a:ext>
                </a:extLst>
              </p:cNvPr>
              <p:cNvSpPr txBox="1"/>
              <p:nvPr/>
            </p:nvSpPr>
            <p:spPr>
              <a:xfrm>
                <a:off x="220543" y="3667566"/>
                <a:ext cx="4732128" cy="535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(t+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t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(t).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t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pos m:val="top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ba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02A87-3A89-FDEE-5F56-A76114BE1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43" y="3667566"/>
                <a:ext cx="4732128" cy="535788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586B2-0A85-5DB0-28FF-01ABFE6C9A53}"/>
                  </a:ext>
                </a:extLst>
              </p:cNvPr>
              <p:cNvSpPr txBox="1"/>
              <p:nvPr/>
            </p:nvSpPr>
            <p:spPr>
              <a:xfrm>
                <a:off x="220543" y="4645258"/>
                <a:ext cx="5318724" cy="555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(t)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(t).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(t)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586B2-0A85-5DB0-28FF-01ABFE6C9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43" y="4645258"/>
                <a:ext cx="5318724" cy="555345"/>
              </a:xfrm>
              <a:prstGeom prst="rect">
                <a:avLst/>
              </a:prstGeom>
              <a:blipFill>
                <a:blip r:embed="rId6"/>
                <a:stretch>
                  <a:fillRect t="-68132" b="-10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119F35-DDA9-3E38-F65B-2CBE54E7CDCB}"/>
                  </a:ext>
                </a:extLst>
              </p:cNvPr>
              <p:cNvSpPr txBox="1"/>
              <p:nvPr/>
            </p:nvSpPr>
            <p:spPr>
              <a:xfrm>
                <a:off x="220543" y="5603755"/>
                <a:ext cx="9353550" cy="53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𝑛𝑒𝑡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𝐿𝑛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</m:ba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119F35-DDA9-3E38-F65B-2CBE54E7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43" y="5603755"/>
                <a:ext cx="9353550" cy="530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D1D845-D78C-D729-E97C-DDB4D9B24A18}"/>
                  </a:ext>
                </a:extLst>
              </p:cNvPr>
              <p:cNvSpPr txBox="1"/>
              <p:nvPr/>
            </p:nvSpPr>
            <p:spPr>
              <a:xfrm>
                <a:off x="220543" y="-105318"/>
                <a:ext cx="1880559" cy="114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a-I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D1D845-D78C-D729-E97C-DDB4D9B2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43" y="-105318"/>
                <a:ext cx="1880559" cy="1148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690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3B59D47-CA00-3CE5-9856-A2922D421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2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9EA4D4D-97D5-9125-3D09-99F2940AD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86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D267A61-3754-5140-BFF9-FF99CA882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1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58140F7-599D-A433-8183-A035AA9AE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44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23D2587-8C23-F3C8-33B5-07B216314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5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D422093-FB44-B2F9-751C-D06958120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61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FCC6A2D-1FA8-307E-9185-C81F58CB8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8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F7DBB388-0326-0A82-D349-F6DB16E35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3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74C6E18-AB16-D71C-146E-10BBFDFF5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20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FF11C66-1684-D750-D4AB-4A25BA22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5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33ADE5-3518-E729-0512-F9E3A9A63C9D}"/>
              </a:ext>
            </a:extLst>
          </p:cNvPr>
          <p:cNvSpPr/>
          <p:nvPr/>
        </p:nvSpPr>
        <p:spPr>
          <a:xfrm>
            <a:off x="3257550" y="2305050"/>
            <a:ext cx="5876925" cy="20955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667" y="307334"/>
            <a:ext cx="5484932" cy="1080781"/>
          </a:xfrm>
        </p:spPr>
        <p:txBody>
          <a:bodyPr anchor="b">
            <a:norm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fa-IR" sz="2800" dirty="0">
                <a:latin typeface="Cavolini" panose="03000502040302020204" pitchFamily="66" charset="0"/>
                <a:cs typeface="Cavolini" panose="03000502040302020204" pitchFamily="66" charset="0"/>
              </a:rPr>
              <a:t>الگوریتم</a:t>
            </a: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fa-IR" sz="2800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  <a:t>:velocity verlet</a:t>
            </a:r>
            <a:br>
              <a:rPr lang="en-US" sz="2800" dirty="0">
                <a:latin typeface="Cavolini" panose="03000502040302020204" pitchFamily="66" charset="0"/>
                <a:cs typeface="Cavolini" panose="03000502040302020204" pitchFamily="66" charset="0"/>
              </a:rPr>
            </a:b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86219E-99AE-5DBE-7F0F-5902EAE04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8635" y="2816866"/>
            <a:ext cx="4938639" cy="1304925"/>
          </a:xfrm>
        </p:spPr>
      </p:pic>
      <p:sp>
        <p:nvSpPr>
          <p:cNvPr id="4" name="AutoShape 2" descr="{\displaystyle {\begin{aligned}\mathbf {x} (t+\Delta t)&amp;=\mathbf {x} (t)+\mathbf {v} (t)\,\Delta t+{\tfrac {1}{2}}\,\mathbf {a} (t)\Delta t^{2},\\[6pt]\mathbf {v} (t+\Delta t)&amp;=\mathbf {v} (t)+{\frac {\mathbf {a} (t)+\mathbf {a} (t+\Delta t)}{2}}\Delta t.\end{aligned}}}">
            <a:extLst>
              <a:ext uri="{FF2B5EF4-FFF2-40B4-BE49-F238E27FC236}">
                <a16:creationId xmlns:a16="http://schemas.microsoft.com/office/drawing/2014/main" id="{4EA51137-9F9E-1A36-8C39-17EBA07136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847725"/>
            <a:ext cx="27336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9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F6C5BD2-C799-D2C6-BE78-722A13D03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2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AAFA785-FFEA-FD0B-3B68-6A100270A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38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85AA772-86B7-1F95-402F-B8B64D957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01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C20DA28-E9C4-60D4-CB40-2C62DBEF4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2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53A7ED2-16AB-9E7F-46E3-703255F4C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5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B49DBA3-4855-1585-8603-A2E38B86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355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337F3D8-6EB7-D063-615E-6527389B3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9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55351E3-0B46-93B3-3469-B5D5EB4C1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6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EDC8825-E1DB-21BC-6A69-371E7F4D3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</a:t>
            </a:r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6FA671-00A3-F10D-38D0-40D84EA4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5" y="3924304"/>
            <a:ext cx="3976046" cy="2844741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E08B105F-0ABF-FB5C-CB3A-379EC65B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52" y="748187"/>
            <a:ext cx="3967256" cy="2838451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CE042B0-CA8E-E6A2-446B-3126A54C6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852" y="3920027"/>
            <a:ext cx="3967256" cy="283845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7C25E59-7537-981F-38F8-9432D7AA4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55" y="710231"/>
            <a:ext cx="3976046" cy="2844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7096C8-5F6F-5170-DB63-2FFD475B5EDA}"/>
              </a:ext>
            </a:extLst>
          </p:cNvPr>
          <p:cNvSpPr txBox="1"/>
          <p:nvPr/>
        </p:nvSpPr>
        <p:spPr>
          <a:xfrm>
            <a:off x="2665562" y="265053"/>
            <a:ext cx="686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100 , N = 60 , sides=(10,100) , v0 = 200 , h = 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0808E-AA88-E108-8372-A7991DAED208}"/>
              </a:ext>
            </a:extLst>
          </p:cNvPr>
          <p:cNvSpPr txBox="1"/>
          <p:nvPr/>
        </p:nvSpPr>
        <p:spPr>
          <a:xfrm>
            <a:off x="2159479" y="61784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 = 400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2F94E-C617-D372-EDE4-2AD98A193300}"/>
              </a:ext>
            </a:extLst>
          </p:cNvPr>
          <p:cNvSpPr txBox="1"/>
          <p:nvPr/>
        </p:nvSpPr>
        <p:spPr>
          <a:xfrm>
            <a:off x="2159479" y="3800292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 = 500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38C4B-80DC-6D21-A00F-032E04351457}"/>
              </a:ext>
            </a:extLst>
          </p:cNvPr>
          <p:cNvSpPr txBox="1"/>
          <p:nvPr/>
        </p:nvSpPr>
        <p:spPr>
          <a:xfrm>
            <a:off x="8443608" y="664094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 = 700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8197E-6306-F5E6-7C97-FA9A8B293732}"/>
              </a:ext>
            </a:extLst>
          </p:cNvPr>
          <p:cNvSpPr txBox="1"/>
          <p:nvPr/>
        </p:nvSpPr>
        <p:spPr>
          <a:xfrm>
            <a:off x="8443608" y="380847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 = 1000</a:t>
            </a:r>
          </a:p>
        </p:txBody>
      </p:sp>
    </p:spTree>
    <p:extLst>
      <p:ext uri="{BB962C8B-B14F-4D97-AF65-F5344CB8AC3E}">
        <p14:creationId xmlns:p14="http://schemas.microsoft.com/office/powerpoint/2010/main" val="3078165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B72CD83-C6A0-E466-692C-85BF6B9BF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</a:t>
            </a:r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6FA671-00A3-F10D-38D0-40D84EA4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5" y="3924304"/>
            <a:ext cx="3976046" cy="2844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7096C8-5F6F-5170-DB63-2FFD475B5EDA}"/>
              </a:ext>
            </a:extLst>
          </p:cNvPr>
          <p:cNvSpPr txBox="1"/>
          <p:nvPr/>
        </p:nvSpPr>
        <p:spPr>
          <a:xfrm>
            <a:off x="2665562" y="265053"/>
            <a:ext cx="686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K = 500 , N = 60 , sides=(10,100) , v0 = 200 , h = 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0808E-AA88-E108-8372-A7991DAED208}"/>
              </a:ext>
            </a:extLst>
          </p:cNvPr>
          <p:cNvSpPr txBox="1"/>
          <p:nvPr/>
        </p:nvSpPr>
        <p:spPr>
          <a:xfrm>
            <a:off x="2159479" y="61784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2F94E-C617-D372-EDE4-2AD98A193300}"/>
              </a:ext>
            </a:extLst>
          </p:cNvPr>
          <p:cNvSpPr txBox="1"/>
          <p:nvPr/>
        </p:nvSpPr>
        <p:spPr>
          <a:xfrm>
            <a:off x="2159479" y="3800292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38C4B-80DC-6D21-A00F-032E04351457}"/>
              </a:ext>
            </a:extLst>
          </p:cNvPr>
          <p:cNvSpPr txBox="1"/>
          <p:nvPr/>
        </p:nvSpPr>
        <p:spPr>
          <a:xfrm>
            <a:off x="8443608" y="664094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8197E-6306-F5E6-7C97-FA9A8B293732}"/>
              </a:ext>
            </a:extLst>
          </p:cNvPr>
          <p:cNvSpPr txBox="1"/>
          <p:nvPr/>
        </p:nvSpPr>
        <p:spPr>
          <a:xfrm>
            <a:off x="8443608" y="380847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120</a:t>
            </a:r>
          </a:p>
        </p:txBody>
      </p:sp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49C9A0D8-61DC-5A58-63A9-E79191C04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55" y="987174"/>
            <a:ext cx="3976046" cy="2768269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EBB2CAC-31B6-8A2C-6114-C5261FFBA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081" y="977923"/>
            <a:ext cx="3976046" cy="276826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5A64A08-3906-6AF3-5D74-981110E23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964" y="3962539"/>
            <a:ext cx="3869163" cy="27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1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FAB57DE-DF7A-CC02-CAD6-0634FE2F0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مساله دیوار: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C47450E0-C0F8-4F16-AD6E-A7D305075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710" y="651604"/>
            <a:ext cx="4109278" cy="2717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6D42D-CB5C-9189-6060-3B2647BF1B20}"/>
              </a:ext>
            </a:extLst>
          </p:cNvPr>
          <p:cNvSpPr/>
          <p:nvPr/>
        </p:nvSpPr>
        <p:spPr>
          <a:xfrm>
            <a:off x="967687" y="3839346"/>
            <a:ext cx="3879241" cy="2548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644AAC-748B-E1B2-DEE5-D35638B40015}"/>
              </a:ext>
            </a:extLst>
          </p:cNvPr>
          <p:cNvSpPr/>
          <p:nvPr/>
        </p:nvSpPr>
        <p:spPr>
          <a:xfrm>
            <a:off x="2224498" y="4602192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CE4449-49F9-3A54-D48C-C2565CA618DA}"/>
              </a:ext>
            </a:extLst>
          </p:cNvPr>
          <p:cNvCxnSpPr>
            <a:stCxn id="8" idx="0"/>
          </p:cNvCxnSpPr>
          <p:nvPr/>
        </p:nvCxnSpPr>
        <p:spPr>
          <a:xfrm flipV="1">
            <a:off x="2284883" y="3429000"/>
            <a:ext cx="741872" cy="117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EE1B66E-60EB-E0EF-0C0D-8587277D5FDB}"/>
              </a:ext>
            </a:extLst>
          </p:cNvPr>
          <p:cNvSpPr/>
          <p:nvPr/>
        </p:nvSpPr>
        <p:spPr>
          <a:xfrm>
            <a:off x="7242005" y="3851387"/>
            <a:ext cx="3879241" cy="25485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23605A-1987-3164-A926-1F0218D07DE4}"/>
              </a:ext>
            </a:extLst>
          </p:cNvPr>
          <p:cNvSpPr/>
          <p:nvPr/>
        </p:nvSpPr>
        <p:spPr>
          <a:xfrm>
            <a:off x="8498816" y="4614233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BB1DD2-4E66-DE83-DD14-911389A50283}"/>
              </a:ext>
            </a:extLst>
          </p:cNvPr>
          <p:cNvCxnSpPr>
            <a:stCxn id="17" idx="0"/>
          </p:cNvCxnSpPr>
          <p:nvPr/>
        </p:nvCxnSpPr>
        <p:spPr>
          <a:xfrm flipV="1">
            <a:off x="8559201" y="3441041"/>
            <a:ext cx="741872" cy="1173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0C045B-3A06-C0CD-04FB-914789446C18}"/>
              </a:ext>
            </a:extLst>
          </p:cNvPr>
          <p:cNvSpPr/>
          <p:nvPr/>
        </p:nvSpPr>
        <p:spPr>
          <a:xfrm>
            <a:off x="9240688" y="4145531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3C6AF0-C290-AB3F-70F0-75C1C3587859}"/>
              </a:ext>
            </a:extLst>
          </p:cNvPr>
          <p:cNvCxnSpPr>
            <a:cxnSpLocks/>
            <a:endCxn id="20" idx="5"/>
          </p:cNvCxnSpPr>
          <p:nvPr/>
        </p:nvCxnSpPr>
        <p:spPr>
          <a:xfrm>
            <a:off x="9050907" y="3851387"/>
            <a:ext cx="292865" cy="39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7A41BF7-13F5-53FE-FA7B-5F7247C30121}"/>
              </a:ext>
            </a:extLst>
          </p:cNvPr>
          <p:cNvSpPr/>
          <p:nvPr/>
        </p:nvSpPr>
        <p:spPr>
          <a:xfrm>
            <a:off x="5848349" y="4846903"/>
            <a:ext cx="49530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527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CB32C6E-6FE6-5782-8A5A-54FD81DF0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</a:t>
            </a:r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6FA671-00A3-F10D-38D0-40D84EA4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5" y="3924304"/>
            <a:ext cx="3976046" cy="2844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7096C8-5F6F-5170-DB63-2FFD475B5EDA}"/>
              </a:ext>
            </a:extLst>
          </p:cNvPr>
          <p:cNvSpPr txBox="1"/>
          <p:nvPr/>
        </p:nvSpPr>
        <p:spPr>
          <a:xfrm>
            <a:off x="2665562" y="265053"/>
            <a:ext cx="686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100 , K  = 500 , sides=(10,100) , v0 = 200 , h = 0.1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30808E-AA88-E108-8372-A7991DAED208}"/>
              </a:ext>
            </a:extLst>
          </p:cNvPr>
          <p:cNvSpPr txBox="1"/>
          <p:nvPr/>
        </p:nvSpPr>
        <p:spPr>
          <a:xfrm>
            <a:off x="2159479" y="61784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 =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2F94E-C617-D372-EDE4-2AD98A193300}"/>
              </a:ext>
            </a:extLst>
          </p:cNvPr>
          <p:cNvSpPr txBox="1"/>
          <p:nvPr/>
        </p:nvSpPr>
        <p:spPr>
          <a:xfrm>
            <a:off x="2159479" y="3800292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 = 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38C4B-80DC-6D21-A00F-032E04351457}"/>
              </a:ext>
            </a:extLst>
          </p:cNvPr>
          <p:cNvSpPr txBox="1"/>
          <p:nvPr/>
        </p:nvSpPr>
        <p:spPr>
          <a:xfrm>
            <a:off x="8443608" y="664094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 = 70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98197E-6306-F5E6-7C97-FA9A8B293732}"/>
              </a:ext>
            </a:extLst>
          </p:cNvPr>
          <p:cNvSpPr txBox="1"/>
          <p:nvPr/>
        </p:nvSpPr>
        <p:spPr>
          <a:xfrm>
            <a:off x="8443608" y="3808473"/>
            <a:ext cx="177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 = 100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590F915-4610-DCF5-2204-32A1EEAFD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88" y="687283"/>
            <a:ext cx="4129414" cy="2954471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1C779BAD-9CCB-7123-C490-D6FC78D3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7420" y="753872"/>
            <a:ext cx="4129416" cy="2954472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332A3110-317E-1795-A28E-94D49B3BA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3350" y="3929968"/>
            <a:ext cx="4243486" cy="29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0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ADF9BFB-F415-BB80-3117-0C5CBA1E5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بررسی تاثیر </a:t>
            </a:r>
            <a:r>
              <a:rPr lang="en-US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V0</a:t>
            </a:r>
            <a:r>
              <a:rPr lang="fa-IR" sz="24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:</a:t>
            </a:r>
            <a:endParaRPr lang="en-US" sz="2400" dirty="0">
              <a:solidFill>
                <a:schemeClr val="bg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6FA671-00A3-F10D-38D0-40D84EA47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679" y="1010071"/>
            <a:ext cx="3236828" cy="23158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7096C8-5F6F-5170-DB63-2FFD475B5EDA}"/>
              </a:ext>
            </a:extLst>
          </p:cNvPr>
          <p:cNvSpPr txBox="1"/>
          <p:nvPr/>
        </p:nvSpPr>
        <p:spPr>
          <a:xfrm>
            <a:off x="2665562" y="265053"/>
            <a:ext cx="686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m = 100 , K  = 500 , sides=(10,100) , N = 60 , h = 0.1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30808E-AA88-E108-8372-A7991DAED208}"/>
                  </a:ext>
                </a:extLst>
              </p:cNvPr>
              <p:cNvSpPr txBox="1"/>
              <p:nvPr/>
            </p:nvSpPr>
            <p:spPr>
              <a:xfrm>
                <a:off x="888520" y="815083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50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30808E-AA88-E108-8372-A7991DAED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20" y="815083"/>
                <a:ext cx="1777042" cy="389979"/>
              </a:xfrm>
              <a:prstGeom prst="rect">
                <a:avLst/>
              </a:prstGeom>
              <a:blipFill>
                <a:blip r:embed="rId5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92F94E-C617-D372-EDE4-2AD98A193300}"/>
                  </a:ext>
                </a:extLst>
              </p:cNvPr>
              <p:cNvSpPr txBox="1"/>
              <p:nvPr/>
            </p:nvSpPr>
            <p:spPr>
              <a:xfrm>
                <a:off x="4994193" y="836055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200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92F94E-C617-D372-EDE4-2AD98A19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193" y="836055"/>
                <a:ext cx="1777042" cy="389979"/>
              </a:xfrm>
              <a:prstGeom prst="rect">
                <a:avLst/>
              </a:prstGeom>
              <a:blipFill>
                <a:blip r:embed="rId6"/>
                <a:stretch>
                  <a:fillRect t="-31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238C4B-80DC-6D21-A00F-032E04351457}"/>
                  </a:ext>
                </a:extLst>
              </p:cNvPr>
              <p:cNvSpPr txBox="1"/>
              <p:nvPr/>
            </p:nvSpPr>
            <p:spPr>
              <a:xfrm>
                <a:off x="888520" y="4209151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100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238C4B-80DC-6D21-A00F-032E0435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20" y="4209151"/>
                <a:ext cx="1777042" cy="389979"/>
              </a:xfrm>
              <a:prstGeom prst="rect">
                <a:avLst/>
              </a:prstGeom>
              <a:blipFill>
                <a:blip r:embed="rId7"/>
                <a:stretch>
                  <a:fillRect t="-31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8197E-6306-F5E6-7C97-FA9A8B293732}"/>
                  </a:ext>
                </a:extLst>
              </p:cNvPr>
              <p:cNvSpPr txBox="1"/>
              <p:nvPr/>
            </p:nvSpPr>
            <p:spPr>
              <a:xfrm>
                <a:off x="4994193" y="4246892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500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98197E-6306-F5E6-7C97-FA9A8B293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193" y="4246892"/>
                <a:ext cx="1777042" cy="389979"/>
              </a:xfrm>
              <a:prstGeom prst="rect">
                <a:avLst/>
              </a:prstGeom>
              <a:blipFill>
                <a:blip r:embed="rId8"/>
                <a:stretch>
                  <a:fillRect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B440D-84E5-8565-9780-2AB4C71A40E0}"/>
                  </a:ext>
                </a:extLst>
              </p:cNvPr>
              <p:cNvSpPr txBox="1"/>
              <p:nvPr/>
            </p:nvSpPr>
            <p:spPr>
              <a:xfrm>
                <a:off x="9458911" y="815082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1200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1B440D-84E5-8565-9780-2AB4C71A4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911" y="815082"/>
                <a:ext cx="1777042" cy="389979"/>
              </a:xfrm>
              <a:prstGeom prst="rect">
                <a:avLst/>
              </a:prstGeom>
              <a:blipFill>
                <a:blip r:embed="rId9"/>
                <a:stretch>
                  <a:fillRect l="-1375" t="-4688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BCB853-FC65-2C2F-2D5D-DB02432CCE88}"/>
                  </a:ext>
                </a:extLst>
              </p:cNvPr>
              <p:cNvSpPr txBox="1"/>
              <p:nvPr/>
            </p:nvSpPr>
            <p:spPr>
              <a:xfrm>
                <a:off x="9458911" y="4215082"/>
                <a:ext cx="1777042" cy="389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volini" panose="03000502040302020204" pitchFamily="66" charset="0"/>
                    <a:cs typeface="Cavolini" panose="03000502040302020204" pitchFamily="66" charset="0"/>
                  </a:rPr>
                  <a:t>v0 = 1500</a:t>
                </a:r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  <a:cs typeface="Cavolini" panose="0300050204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volini" panose="03000502040302020204" pitchFamily="66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Cavolini" panose="03000502040302020204" pitchFamily="66" charset="0"/>
                  <a:cs typeface="Cavolini" panose="03000502040302020204" pitchFamily="66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BCB853-FC65-2C2F-2D5D-DB02432CC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911" y="4215082"/>
                <a:ext cx="1777042" cy="389979"/>
              </a:xfrm>
              <a:prstGeom prst="rect">
                <a:avLst/>
              </a:prstGeom>
              <a:blipFill>
                <a:blip r:embed="rId10"/>
                <a:stretch>
                  <a:fillRect l="-1375" t="-3125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7489305-44D4-197A-497C-09F18BB3BC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26" y="4419625"/>
            <a:ext cx="3236828" cy="231585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87DDBE6-4CFA-4C75-5654-DBC093C935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724" y="978503"/>
            <a:ext cx="3236827" cy="2315852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94BFEE1C-7563-5240-0F56-32E4E0CF59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7679" y="4419625"/>
            <a:ext cx="3236828" cy="2315852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11615894-59CD-05D9-223F-FDFE8D7C32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0596" y="4404140"/>
            <a:ext cx="3236828" cy="2253598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9400D12A-AB6D-93DB-77DF-0EFBF91853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85212" y="996485"/>
            <a:ext cx="3236828" cy="225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241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ow">
            <a:hlinkClick r:id="" action="ppaction://media"/>
            <a:extLst>
              <a:ext uri="{FF2B5EF4-FFF2-40B4-BE49-F238E27FC236}">
                <a16:creationId xmlns:a16="http://schemas.microsoft.com/office/drawing/2014/main" id="{9D68F30A-6A4F-6788-67AC-37A19FA215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240" y="889970"/>
            <a:ext cx="8087519" cy="5388609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D1B44F-B542-BB15-5F61-147F67FDF6EA}"/>
              </a:ext>
            </a:extLst>
          </p:cNvPr>
          <p:cNvSpPr txBox="1">
            <a:spLocks/>
          </p:cNvSpPr>
          <p:nvPr/>
        </p:nvSpPr>
        <p:spPr>
          <a:xfrm>
            <a:off x="7604645" y="154250"/>
            <a:ext cx="4403596" cy="58044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800" dirty="0">
                <a:solidFill>
                  <a:schemeClr val="bg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ا</a:t>
            </a:r>
            <a:r>
              <a:rPr lang="fa-IR" sz="2800" dirty="0">
                <a:solidFill>
                  <a:schemeClr val="tx1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انیمیشن حرکت یک ذره:</a:t>
            </a:r>
            <a:endParaRPr lang="en-US" sz="2800" dirty="0">
              <a:solidFill>
                <a:schemeClr val="tx1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7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A674-4675-4BB3-CED3-7BC7E09D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/>
          <a:lstStyle/>
          <a:p>
            <a:r>
              <a:rPr lang="fa-IR" dirty="0">
                <a:latin typeface="Cavolini" panose="03000502040302020204" pitchFamily="66" charset="0"/>
                <a:cs typeface="Cavolini" panose="03000502040302020204" pitchFamily="66" charset="0"/>
              </a:rPr>
              <a:t>با تشکر از حسن توجه شما</a:t>
            </a:r>
            <a:endParaRPr lang="en-US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F09A22-7D65-9ADE-44D5-45A41D4B0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7E06E4-64F9-E6CE-D020-A17F5A41DBD0}"/>
              </a:ext>
            </a:extLst>
          </p:cNvPr>
          <p:cNvSpPr/>
          <p:nvPr/>
        </p:nvSpPr>
        <p:spPr>
          <a:xfrm>
            <a:off x="4619217" y="2901502"/>
            <a:ext cx="3215006" cy="21048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9A200D-EEF8-FF4F-1683-1F9036D2ECCA}"/>
              </a:ext>
            </a:extLst>
          </p:cNvPr>
          <p:cNvSpPr/>
          <p:nvPr/>
        </p:nvSpPr>
        <p:spPr>
          <a:xfrm>
            <a:off x="261440" y="2889849"/>
            <a:ext cx="3215006" cy="21048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60FB8E-93AD-7EF9-E31F-00EDAD67EA70}"/>
              </a:ext>
            </a:extLst>
          </p:cNvPr>
          <p:cNvSpPr/>
          <p:nvPr/>
        </p:nvSpPr>
        <p:spPr>
          <a:xfrm>
            <a:off x="569345" y="3368615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8764CC-665F-9DE1-D7E1-869B744C77B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29730" y="142336"/>
            <a:ext cx="1233576" cy="322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C22934-2985-0174-49D7-D404726181E9}"/>
              </a:ext>
            </a:extLst>
          </p:cNvPr>
          <p:cNvCxnSpPr>
            <a:cxnSpLocks/>
          </p:cNvCxnSpPr>
          <p:nvPr/>
        </p:nvCxnSpPr>
        <p:spPr>
          <a:xfrm rot="8460000" flipV="1">
            <a:off x="5129122" y="2936348"/>
            <a:ext cx="1052423" cy="2747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39F0024-6E2C-5DB8-3BD8-8E440B56DF67}"/>
              </a:ext>
            </a:extLst>
          </p:cNvPr>
          <p:cNvSpPr/>
          <p:nvPr/>
        </p:nvSpPr>
        <p:spPr>
          <a:xfrm>
            <a:off x="4946897" y="3358777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DC76D6-7097-CDC7-2DE9-66C70EE39F0E}"/>
              </a:ext>
            </a:extLst>
          </p:cNvPr>
          <p:cNvCxnSpPr>
            <a:cxnSpLocks/>
          </p:cNvCxnSpPr>
          <p:nvPr/>
        </p:nvCxnSpPr>
        <p:spPr>
          <a:xfrm flipV="1">
            <a:off x="5007282" y="2911340"/>
            <a:ext cx="189420" cy="46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8A15B92-60C4-F667-5D4F-443B42C3584F}"/>
              </a:ext>
            </a:extLst>
          </p:cNvPr>
          <p:cNvSpPr/>
          <p:nvPr/>
        </p:nvSpPr>
        <p:spPr>
          <a:xfrm>
            <a:off x="8715554" y="2889848"/>
            <a:ext cx="3215006" cy="210484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6FC8AE-ABEE-E417-46F3-FE9C1835A8DC}"/>
              </a:ext>
            </a:extLst>
          </p:cNvPr>
          <p:cNvSpPr/>
          <p:nvPr/>
        </p:nvSpPr>
        <p:spPr>
          <a:xfrm>
            <a:off x="9047313" y="3298392"/>
            <a:ext cx="120770" cy="1207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BF055-2F86-1FD8-37D4-F319B5A3A8F2}"/>
              </a:ext>
            </a:extLst>
          </p:cNvPr>
          <p:cNvCxnSpPr>
            <a:cxnSpLocks/>
          </p:cNvCxnSpPr>
          <p:nvPr/>
        </p:nvCxnSpPr>
        <p:spPr>
          <a:xfrm flipV="1">
            <a:off x="9109383" y="2891663"/>
            <a:ext cx="189420" cy="467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599793-D441-1E2E-09C4-00E1B48FCC93}"/>
              </a:ext>
            </a:extLst>
          </p:cNvPr>
          <p:cNvCxnSpPr/>
          <p:nvPr/>
        </p:nvCxnSpPr>
        <p:spPr>
          <a:xfrm>
            <a:off x="9298803" y="2878194"/>
            <a:ext cx="680223" cy="211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53B516-248A-AD08-C76B-0C5FE65BEB62}"/>
              </a:ext>
            </a:extLst>
          </p:cNvPr>
          <p:cNvCxnSpPr>
            <a:cxnSpLocks/>
          </p:cNvCxnSpPr>
          <p:nvPr/>
        </p:nvCxnSpPr>
        <p:spPr>
          <a:xfrm rot="-8820000">
            <a:off x="10000207" y="4289182"/>
            <a:ext cx="219075" cy="702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224861E-B7B1-2820-241B-9BE5AFB9C330}"/>
              </a:ext>
            </a:extLst>
          </p:cNvPr>
          <p:cNvSpPr/>
          <p:nvPr/>
        </p:nvSpPr>
        <p:spPr>
          <a:xfrm>
            <a:off x="3832293" y="3820574"/>
            <a:ext cx="49530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9658EB2-B267-B947-EC1D-77B5D8771A3C}"/>
              </a:ext>
            </a:extLst>
          </p:cNvPr>
          <p:cNvSpPr/>
          <p:nvPr/>
        </p:nvSpPr>
        <p:spPr>
          <a:xfrm>
            <a:off x="8037206" y="3803093"/>
            <a:ext cx="495300" cy="2667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7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128" y="235343"/>
            <a:ext cx="4403596" cy="580445"/>
          </a:xfrm>
        </p:spPr>
        <p:txBody>
          <a:bodyPr anchor="t">
            <a:normAutofit/>
          </a:bodyPr>
          <a:lstStyle/>
          <a:p>
            <a:pPr algn="r" rtl="1"/>
            <a:r>
              <a:rPr lang="fa-IR" sz="2400" dirty="0">
                <a:latin typeface="Cavolini" panose="03000502040302020204" pitchFamily="66" charset="0"/>
                <a:cs typeface="Cavolini" panose="03000502040302020204" pitchFamily="66" charset="0"/>
              </a:rPr>
              <a:t>نمایش چند فریم:</a:t>
            </a:r>
            <a:endParaRPr lang="en-US" sz="2400" dirty="0"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D123B2C-051D-9356-60B7-321F325DF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276" y="1434058"/>
            <a:ext cx="5984824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7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89987FEB-F086-B284-7061-83CB80D7B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96104" y="1386538"/>
            <a:ext cx="5977352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01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{E1F3C4DE-9240-4789-A5CF-580AF31E8AC5}tf55705232_win32</Template>
  <TotalTime>185</TotalTime>
  <Words>386</Words>
  <Application>Microsoft Office PowerPoint</Application>
  <PresentationFormat>Widescreen</PresentationFormat>
  <Paragraphs>69</Paragraphs>
  <Slides>63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Cavolini</vt:lpstr>
      <vt:lpstr>Goudy Old Style</vt:lpstr>
      <vt:lpstr>Wingdings 2</vt:lpstr>
      <vt:lpstr>SlateVTI</vt:lpstr>
      <vt:lpstr>شبیه سازی چند ذره ای</vt:lpstr>
      <vt:lpstr>عناوین:</vt:lpstr>
      <vt:lpstr>توضیح مساله:</vt:lpstr>
      <vt:lpstr>بررسی معادلات:</vt:lpstr>
      <vt:lpstr>الگوریتم  :velocity verlet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 از حسن توجه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شبیه سازی چند ذره ای</dc:title>
  <dc:creator>Alireza Poorhassan</dc:creator>
  <cp:lastModifiedBy>Alireza Poorhassan</cp:lastModifiedBy>
  <cp:revision>2</cp:revision>
  <dcterms:created xsi:type="dcterms:W3CDTF">2022-07-20T15:39:26Z</dcterms:created>
  <dcterms:modified xsi:type="dcterms:W3CDTF">2022-07-20T18:44:31Z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